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319" r:id="rId3"/>
    <p:sldId id="670" r:id="rId4"/>
    <p:sldId id="320" r:id="rId5"/>
    <p:sldId id="681" r:id="rId6"/>
    <p:sldId id="683" r:id="rId7"/>
    <p:sldId id="326" r:id="rId8"/>
    <p:sldId id="684" r:id="rId9"/>
    <p:sldId id="296" r:id="rId10"/>
    <p:sldId id="330" r:id="rId11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28"/>
    <p:restoredTop sz="94655"/>
  </p:normalViewPr>
  <p:slideViewPr>
    <p:cSldViewPr snapToGrid="0" snapToObjects="1">
      <p:cViewPr varScale="1">
        <p:scale>
          <a:sx n="172" d="100"/>
          <a:sy n="172" d="100"/>
        </p:scale>
        <p:origin x="5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3E4E50-E62B-AA4A-8C98-131B09A6C3EB}" type="datetimeFigureOut">
              <a:rPr lang="en-FI" smtClean="0"/>
              <a:t>31.3.2021</a:t>
            </a:fld>
            <a:endParaRPr lang="en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4FBA64-BE40-954B-9FB1-BE423727B2D6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986821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05D274-9957-F14C-8EA2-7129B63473F4}" type="slidenum">
              <a:rPr lang="en-GB" smtClean="0"/>
              <a:pPr>
                <a:defRPr/>
              </a:pPr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161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405D274-9957-F14C-8EA2-7129B63473F4}" type="slidenum">
              <a:rPr lang="en-GB" smtClean="0"/>
              <a:pPr>
                <a:defRPr/>
              </a:pPr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4514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23B13-BFB3-D641-B463-6277C90F63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16000" y="1979999"/>
            <a:ext cx="9360000" cy="1800000"/>
          </a:xfrm>
        </p:spPr>
        <p:txBody>
          <a:bodyPr lIns="0" tIns="0" rIns="0" bIns="0" anchor="ctr">
            <a:noAutofit/>
          </a:bodyPr>
          <a:lstStyle>
            <a:lvl1pPr algn="ctr">
              <a:defRPr sz="6000"/>
            </a:lvl1pPr>
          </a:lstStyle>
          <a:p>
            <a:r>
              <a:rPr lang="en-GB" dirty="0"/>
              <a:t>Environmental metagenomics</a:t>
            </a:r>
            <a:endParaRPr lang="en-FI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5DEC76-3E84-1846-BEC5-E6BEE28684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0000"/>
            <a:ext cx="9360000" cy="1615807"/>
          </a:xfrm>
        </p:spPr>
        <p:txBody>
          <a:bodyPr lIns="0" tIns="0" rIns="0" bIns="0"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FI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4D90E1-74C1-D04B-A16C-9878A538F5E3}"/>
              </a:ext>
            </a:extLst>
          </p:cNvPr>
          <p:cNvSpPr txBox="1"/>
          <p:nvPr userDrawn="1"/>
        </p:nvSpPr>
        <p:spPr>
          <a:xfrm>
            <a:off x="4455217" y="6408000"/>
            <a:ext cx="3329566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FI" sz="1200" b="1" dirty="0"/>
              <a:t>Igor S. Pessi &amp; Antti Karkman, University of Helsinki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8C74576-EEE4-DB4D-9CB1-BEFBAF4A27A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2" t="6704" r="7959" b="5371"/>
          <a:stretch/>
        </p:blipFill>
        <p:spPr bwMode="auto">
          <a:xfrm>
            <a:off x="1" y="5773465"/>
            <a:ext cx="1690541" cy="108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4A4B450-448B-D24C-8E6B-A0E369B676B4}"/>
              </a:ext>
            </a:extLst>
          </p:cNvPr>
          <p:cNvSpPr txBox="1"/>
          <p:nvPr userDrawn="1"/>
        </p:nvSpPr>
        <p:spPr>
          <a:xfrm>
            <a:off x="1224000" y="6408000"/>
            <a:ext cx="193110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FI" sz="1200" dirty="0"/>
              <a:t>Environmental metagenomics</a:t>
            </a:r>
          </a:p>
          <a:p>
            <a:r>
              <a:rPr lang="en-FI" sz="1200" b="0" dirty="0"/>
              <a:t>April 2021</a:t>
            </a:r>
          </a:p>
        </p:txBody>
      </p:sp>
    </p:spTree>
    <p:extLst>
      <p:ext uri="{BB962C8B-B14F-4D97-AF65-F5344CB8AC3E}">
        <p14:creationId xmlns:p14="http://schemas.microsoft.com/office/powerpoint/2010/main" val="2158591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A730A-5946-3746-A67A-77027B852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A00320-3085-724F-A1DB-6A2972C68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B0C86-607B-074B-83EE-0A150C358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9294C-E0BE-8047-BEA8-5EE237B80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62C88-0D60-EB49-917A-213D421C4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96448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B9B994-3688-C945-8374-200E01B561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691B64-C95B-9D47-A818-AB4EA3FF8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51060-049B-084E-A4BE-5E57E84D6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F901B-B4EA-1D47-AE5D-E01AEB61E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BF3BA-CE7F-7741-8753-20D9CB09E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813045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B8478-684B-164A-80C8-3F264BE2E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5230E-541E-7E43-9EE2-62E017F35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620000"/>
            <a:ext cx="10800000" cy="4320000"/>
          </a:xfrm>
        </p:spPr>
        <p:txBody>
          <a:bodyPr lIns="0" tIns="0" rIns="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9DD6D-CC2E-B44A-8402-8221625C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60000" y="6408000"/>
            <a:ext cx="360000" cy="184666"/>
          </a:xfrm>
        </p:spPr>
        <p:txBody>
          <a:bodyPr wrap="none" lIns="0" tIns="0" rIns="0" bIns="0">
            <a:spAutoFit/>
          </a:bodyPr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fld id="{5FC59AFD-CA80-9744-9172-B252E7612A2E}" type="slidenum">
              <a:rPr lang="en-FI" smtClean="0"/>
              <a:pPr/>
              <a:t>‹#›</a:t>
            </a:fld>
            <a:endParaRPr lang="en-FI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07B1F5F-00C3-A041-888C-813E503F733A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32" t="6704" r="7959" b="5371"/>
          <a:stretch/>
        </p:blipFill>
        <p:spPr bwMode="auto">
          <a:xfrm>
            <a:off x="1" y="5773465"/>
            <a:ext cx="1690541" cy="108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F292A0-F9E1-404B-988F-FCB1097580C3}"/>
              </a:ext>
            </a:extLst>
          </p:cNvPr>
          <p:cNvSpPr txBox="1"/>
          <p:nvPr userDrawn="1"/>
        </p:nvSpPr>
        <p:spPr>
          <a:xfrm>
            <a:off x="1224000" y="6408000"/>
            <a:ext cx="193110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FI" sz="1200" dirty="0"/>
              <a:t>Environmental metagenomics</a:t>
            </a:r>
          </a:p>
          <a:p>
            <a:r>
              <a:rPr lang="en-FI" sz="1200" b="0" dirty="0"/>
              <a:t>April 2021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09359-3AFD-3E49-991E-FDBB308C096C}"/>
              </a:ext>
            </a:extLst>
          </p:cNvPr>
          <p:cNvSpPr txBox="1"/>
          <p:nvPr userDrawn="1"/>
        </p:nvSpPr>
        <p:spPr>
          <a:xfrm>
            <a:off x="4455217" y="6408000"/>
            <a:ext cx="3329566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FI" sz="1200" b="1" dirty="0"/>
              <a:t>Igor S. Pessi &amp; Antti Karkman, University of Helsinki</a:t>
            </a:r>
          </a:p>
        </p:txBody>
      </p:sp>
    </p:spTree>
    <p:extLst>
      <p:ext uri="{BB962C8B-B14F-4D97-AF65-F5344CB8AC3E}">
        <p14:creationId xmlns:p14="http://schemas.microsoft.com/office/powerpoint/2010/main" val="941612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6A2CE-917D-CD4B-9FEF-6B8E1740B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DC593-FE9E-F546-805B-FCC09765E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77C37-F138-B947-90FF-9C41617B7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67A22-0BA6-4B41-ABF0-3BA0E16AB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EEA8E-5963-F84A-868D-337C1484B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286255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243C-9A9E-264C-9B2D-2D510F505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5061B-6E4C-FE45-BDC5-F2D58DC2BF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6F95F4-71CC-1B4C-B51C-456278DA2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CC94C-4194-F44C-AC9F-9463F2A42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EB3741-271B-0E46-9BB2-48073219B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9717EA-E453-FF41-8D0E-53B7048F4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807711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FFE3A-51B2-DD40-AD63-7CC5E3B16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156EB-D3EE-7842-B0AC-23D08F838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10FEF-A8D7-8A4E-ACD3-30B4DC138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97A970-8742-C44E-A572-C1BB8AB477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1148C4-1407-DF48-B421-8D4B113FB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C519F9-FB70-9748-BC0F-55E5FAC27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9BF19F-05D0-F844-8231-73711453C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345CF6-71B8-7D45-AE64-1DCA5C487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292823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75FE-80F5-E246-84C9-8C46FFBEB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26D8ED-1499-F741-9FFA-8A5379020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389E11-1D00-CC4E-A418-F2A18E14C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9C92D-55D3-FE4E-815B-D3012560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03630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159D52-D18C-084B-9E48-DEEDF19CC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F393F6-5624-D641-802B-352BDE0FD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27D83B-3762-D942-8508-F52E43248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951374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57B2D-4002-5146-8372-4353F6501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A1860-9353-7342-8C89-8F2C344BD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3C68F-926B-454D-9091-A631A8C70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C2A5F-B709-B74D-A32B-92B48DB21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1E393-9E5E-CA43-B077-0C2B25AD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E8193-3FB9-1E44-AA21-7348F3B47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188120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2BB78-ACD1-8640-9C40-04E233EFF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60210-40C0-484D-8D38-2C5FBAD964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2F935-E223-1542-9B67-3C9382313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4EE747-68EF-7A4D-B75D-82171A28A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F92E1-CFF5-914D-B777-2072D1AF7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7A958-616F-6E40-BC87-D02A8A74B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208021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D0BAAF-1EC5-6B4F-9769-28C854BB4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91F9E-8E16-4046-80E5-DF78CF8AE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3C9C6-C596-8E41-BDC5-72D0C0CD38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52D50A-E3E1-F340-BB4B-E181530887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Igor Pessi &amp; Antti Karkman University of Helsinki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D6C1C-1F5C-B445-A8B6-9ECA38F1D4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59AFD-CA80-9744-9172-B252E7612A2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800083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exchange.com/" TargetMode="External"/><Relationship Id="rId2" Type="http://schemas.openxmlformats.org/officeDocument/2006/relationships/hyperlink" Target="http://stackoverflow.com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mally.stanford.edu/~sr/%20computing/basic-unix.html" TargetMode="External"/><Relationship Id="rId5" Type="http://schemas.openxmlformats.org/officeDocument/2006/relationships/hyperlink" Target="http://codecademy.com/" TargetMode="External"/><Relationship Id="rId4" Type="http://schemas.openxmlformats.org/officeDocument/2006/relationships/hyperlink" Target="http://askubuntu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www.linux.com/sites/lcom/files/styles/rendered_file/public/%20standard-unix-filesystem-hierarchy.png?itok=CVqmyk6P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1FDCB-06FE-AD43-A529-F3652D7A0A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1979999"/>
            <a:ext cx="9360000" cy="1800000"/>
          </a:xfrm>
        </p:spPr>
        <p:txBody>
          <a:bodyPr/>
          <a:lstStyle/>
          <a:p>
            <a:r>
              <a:rPr lang="en-FI" dirty="0"/>
              <a:t>Environmental metagenomics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62CE2C-A58F-A34E-B2F8-A4C5FCA26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0000"/>
            <a:ext cx="9360000" cy="1615807"/>
          </a:xfrm>
        </p:spPr>
        <p:txBody>
          <a:bodyPr/>
          <a:lstStyle/>
          <a:p>
            <a:r>
              <a:rPr lang="en-FI" dirty="0"/>
              <a:t>Working with the command line</a:t>
            </a:r>
          </a:p>
        </p:txBody>
      </p:sp>
    </p:spTree>
    <p:extLst>
      <p:ext uri="{BB962C8B-B14F-4D97-AF65-F5344CB8AC3E}">
        <p14:creationId xmlns:p14="http://schemas.microsoft.com/office/powerpoint/2010/main" val="2215333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learn UNIX?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2650" y="1825625"/>
            <a:ext cx="38862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/>
              <a:t>By using it!</a:t>
            </a:r>
          </a:p>
          <a:p>
            <a:pPr marL="0" indent="0">
              <a:buNone/>
            </a:pPr>
            <a:r>
              <a:rPr lang="en-GB" dirty="0"/>
              <a:t>Trial and error</a:t>
            </a:r>
          </a:p>
          <a:p>
            <a:pPr marL="0" indent="0">
              <a:buNone/>
            </a:pPr>
            <a:r>
              <a:rPr lang="en-GB" dirty="0"/>
              <a:t>Don’t copy and paste it, type it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Ask the internet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http://stackoverflow.com/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hlinkClick r:id="rId3"/>
              </a:rPr>
              <a:t>http://stackexchange.com/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hlinkClick r:id="rId4"/>
              </a:rPr>
              <a:t>http://askubuntu.com/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Google!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30C071BC-8CB6-D944-BFD5-DE27D3605E3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/>
              <a:t>Online courses/tutorials</a:t>
            </a:r>
          </a:p>
          <a:p>
            <a:pPr marL="0" indent="0">
              <a:buNone/>
            </a:pPr>
            <a:r>
              <a:rPr lang="en-GB" dirty="0">
                <a:hlinkClick r:id="rId5"/>
              </a:rPr>
              <a:t>http://codecademy.com</a:t>
            </a:r>
            <a:r>
              <a:rPr lang="en-GB" dirty="0"/>
              <a:t> 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Cheat sheets</a:t>
            </a:r>
          </a:p>
          <a:p>
            <a:pPr marL="0" indent="0">
              <a:buNone/>
            </a:pPr>
            <a:r>
              <a:rPr lang="en-GB" dirty="0">
                <a:hlinkClick r:id="rId6"/>
              </a:rPr>
              <a:t>http://mally.stanford.edu/~sr/</a:t>
            </a:r>
            <a:br>
              <a:rPr lang="en-GB" dirty="0">
                <a:hlinkClick r:id="rId6"/>
              </a:rPr>
            </a:br>
            <a:r>
              <a:rPr lang="en-GB" dirty="0">
                <a:hlinkClick r:id="rId6"/>
              </a:rPr>
              <a:t>computing/basic-unix.html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Manual (“man”) pages</a:t>
            </a:r>
          </a:p>
          <a:p>
            <a:pPr marL="0" indent="0">
              <a:buNone/>
            </a:pPr>
            <a:r>
              <a:rPr lang="en-GB" dirty="0">
                <a:latin typeface="Andale Mono" panose="020B0509000000000004" pitchFamily="49" charset="0"/>
              </a:rPr>
              <a:t>man </a:t>
            </a:r>
            <a:r>
              <a:rPr lang="en-GB" dirty="0" err="1">
                <a:latin typeface="Andale Mono" panose="020B0509000000000004" pitchFamily="49" charset="0"/>
              </a:rPr>
              <a:t>cutadapt</a:t>
            </a:r>
            <a:endParaRPr lang="en-GB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501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/>
          <a:lstStyle/>
          <a:p>
            <a:r>
              <a:rPr lang="en-GB" dirty="0"/>
              <a:t>UNIX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720000" y="1620000"/>
            <a:ext cx="10800000" cy="432000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A family of computer operating systems (OSs)</a:t>
            </a:r>
          </a:p>
          <a:p>
            <a:pPr lvl="1"/>
            <a:r>
              <a:rPr lang="en-GB" dirty="0"/>
              <a:t>Linux, MacOS, Solaris, OpenBSD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>
                <a:solidFill>
                  <a:schemeClr val="accent1"/>
                </a:solidFill>
              </a:rPr>
              <a:t>Key characteristics:</a:t>
            </a:r>
          </a:p>
          <a:p>
            <a:r>
              <a:rPr lang="en-GB" dirty="0"/>
              <a:t>Multitasking</a:t>
            </a:r>
          </a:p>
          <a:p>
            <a:pPr lvl="1"/>
            <a:r>
              <a:rPr lang="en-GB" dirty="0"/>
              <a:t>Multiple software processes can run at the same time</a:t>
            </a:r>
          </a:p>
          <a:p>
            <a:r>
              <a:rPr lang="en-GB" dirty="0"/>
              <a:t>Multiuser</a:t>
            </a:r>
          </a:p>
          <a:p>
            <a:pPr lvl="1"/>
            <a:r>
              <a:rPr lang="en-GB" dirty="0"/>
              <a:t>Several users can use the same computer at the same time</a:t>
            </a:r>
          </a:p>
          <a:p>
            <a:r>
              <a:rPr lang="en-GB" dirty="0"/>
              <a:t>Multiprocessing</a:t>
            </a:r>
          </a:p>
          <a:p>
            <a:pPr lvl="1"/>
            <a:r>
              <a:rPr lang="en-GB" dirty="0"/>
              <a:t>Capable of supporting and utilizing more than one computer processor</a:t>
            </a:r>
          </a:p>
          <a:p>
            <a:r>
              <a:rPr lang="en-GB" dirty="0"/>
              <a:t>Portable</a:t>
            </a:r>
          </a:p>
          <a:p>
            <a:pPr lvl="1"/>
            <a:r>
              <a:rPr lang="en-GB" dirty="0"/>
              <a:t>Can be used in various hardware architectures</a:t>
            </a:r>
          </a:p>
          <a:p>
            <a:pPr lvl="1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896400-BEAF-9E4C-8D68-CEC58C9679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4" t="6432" r="5667" b="6040"/>
          <a:stretch/>
        </p:blipFill>
        <p:spPr>
          <a:xfrm>
            <a:off x="7438801" y="667337"/>
            <a:ext cx="1427189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505251-91BB-4448-A824-E2FC92CC4F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4" r="886" b="1096"/>
          <a:stretch/>
        </p:blipFill>
        <p:spPr>
          <a:xfrm>
            <a:off x="8938206" y="667337"/>
            <a:ext cx="1101145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C6BC24-8674-C743-B58D-620CEEB137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61" t="5952" r="8156" b="5533"/>
          <a:stretch/>
        </p:blipFill>
        <p:spPr>
          <a:xfrm>
            <a:off x="6585120" y="667337"/>
            <a:ext cx="781464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DDDA37-ED44-634D-A2A7-C67783CFFAF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76" t="4267" r="5027" b="3669"/>
          <a:stretch/>
        </p:blipFill>
        <p:spPr>
          <a:xfrm>
            <a:off x="5915304" y="667337"/>
            <a:ext cx="597600" cy="71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752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9EFD2-6BBC-B245-A13B-9FD44D75B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/>
          <a:lstStyle/>
          <a:p>
            <a:r>
              <a:rPr lang="en-GB" dirty="0"/>
              <a:t>The UNIX philosophy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59276-8A4C-0847-85C7-9E944A28B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620000"/>
            <a:ext cx="10800000" cy="4320000"/>
          </a:xfrm>
        </p:spPr>
        <p:txBody>
          <a:bodyPr/>
          <a:lstStyle/>
          <a:p>
            <a:r>
              <a:rPr lang="en-GB" dirty="0"/>
              <a:t>“The idea that the power of a system comes more from the relationships among programs than from the programs themselves”</a:t>
            </a:r>
          </a:p>
          <a:p>
            <a:endParaRPr lang="en-GB" dirty="0"/>
          </a:p>
          <a:p>
            <a:r>
              <a:rPr lang="en-GB" dirty="0"/>
              <a:t>Use of plain text for storing data</a:t>
            </a:r>
          </a:p>
          <a:p>
            <a:r>
              <a:rPr lang="en-GB" dirty="0"/>
              <a:t>Use of a hierarchical filesystem</a:t>
            </a:r>
          </a:p>
          <a:p>
            <a:r>
              <a:rPr lang="en-GB" dirty="0"/>
              <a:t>Use of a large number of simple programs performing a limited, well-defined function</a:t>
            </a:r>
          </a:p>
          <a:p>
            <a:r>
              <a:rPr lang="en-GB" dirty="0"/>
              <a:t>Use of a command-line interpreter (“shell”) to combine these programs to perform complex tasks</a:t>
            </a:r>
          </a:p>
        </p:txBody>
      </p:sp>
    </p:spTree>
    <p:extLst>
      <p:ext uri="{BB962C8B-B14F-4D97-AF65-F5344CB8AC3E}">
        <p14:creationId xmlns:p14="http://schemas.microsoft.com/office/powerpoint/2010/main" val="2728312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/>
          <a:lstStyle/>
          <a:p>
            <a:r>
              <a:rPr lang="en-GB" dirty="0"/>
              <a:t>The UNIX hierarchical filesystem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8FFC6-FBCF-E24B-8029-1E52E352E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/>
          </a:p>
        </p:txBody>
      </p:sp>
      <p:pic>
        <p:nvPicPr>
          <p:cNvPr id="13" name="Content Placeholder 10">
            <a:extLst>
              <a:ext uri="{FF2B5EF4-FFF2-40B4-BE49-F238E27FC236}">
                <a16:creationId xmlns:a16="http://schemas.microsoft.com/office/drawing/2014/main" id="{F5702511-6EC7-F445-9886-42506D8D92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67"/>
          <a:stretch/>
        </p:blipFill>
        <p:spPr>
          <a:xfrm>
            <a:off x="2703508" y="1825624"/>
            <a:ext cx="6784987" cy="49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187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AED5D-217A-BC45-A727-788A87390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/>
          <a:lstStyle/>
          <a:p>
            <a:r>
              <a:rPr lang="en-GB" dirty="0"/>
              <a:t>The UNIX hierarchical filesystem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5C246-C790-E141-B99F-077520A3E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6582E7-A868-B641-9CE7-31B4048BE539}"/>
              </a:ext>
            </a:extLst>
          </p:cNvPr>
          <p:cNvSpPr txBox="1"/>
          <p:nvPr/>
        </p:nvSpPr>
        <p:spPr>
          <a:xfrm>
            <a:off x="3576000" y="6541201"/>
            <a:ext cx="7018268" cy="2462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2"/>
              </a:rPr>
              <a:t>https://www.linux.com/sites/lcom/files/styles/rendered_file/public/standard-unix-filesystem-hierarchy.png?itok=CVqmyk6P</a:t>
            </a:r>
            <a:endParaRPr lang="en-GB" sz="1000" dirty="0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897F3DF0-3390-6D48-8867-062E35C0AE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77"/>
          <a:stretch/>
        </p:blipFill>
        <p:spPr>
          <a:xfrm>
            <a:off x="2152650" y="1825625"/>
            <a:ext cx="7887600" cy="437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733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9DBF2-B6AF-AB41-AA05-B167F2B23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/>
          <a:lstStyle/>
          <a:p>
            <a:r>
              <a:rPr lang="en-GB" dirty="0"/>
              <a:t>The UNIX hierarchical filesystem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18A532-9FAC-D343-AEC2-2EDEA617A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FI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B73F7754-BC7C-F04D-BB9A-0B66615918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5032650" y="3625200"/>
            <a:ext cx="720000" cy="62898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9A638142-EFF1-CD44-B45F-A042E38C2A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4672650" y="4525200"/>
            <a:ext cx="720000" cy="62898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7600598-14A8-7848-A96A-06EBAA832A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5392649" y="4525200"/>
            <a:ext cx="720000" cy="6289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29E60C-8CE1-674C-B791-2CA2B13A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2152650" y="2725200"/>
            <a:ext cx="720000" cy="6289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FD586B-DCDC-4644-8706-CE1FA4CCF8E7}"/>
              </a:ext>
            </a:extLst>
          </p:cNvPr>
          <p:cNvSpPr txBox="1"/>
          <p:nvPr/>
        </p:nvSpPr>
        <p:spPr>
          <a:xfrm>
            <a:off x="2335358" y="2977201"/>
            <a:ext cx="3545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bin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3B88A8-5459-1E4A-A0EE-EA2E9EF841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4132650" y="1825200"/>
            <a:ext cx="720000" cy="6289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86DA2BC-BA1D-474F-93D0-9C202CB6488F}"/>
              </a:ext>
            </a:extLst>
          </p:cNvPr>
          <p:cNvSpPr txBox="1"/>
          <p:nvPr/>
        </p:nvSpPr>
        <p:spPr>
          <a:xfrm>
            <a:off x="4382684" y="2077201"/>
            <a:ext cx="2423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/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2348EC-2A68-BB48-88F9-80F5E3647C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3412650" y="2725200"/>
            <a:ext cx="720000" cy="6289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225D84A-2A13-D247-8BF0-7052F11C0BF3}"/>
              </a:ext>
            </a:extLst>
          </p:cNvPr>
          <p:cNvSpPr txBox="1"/>
          <p:nvPr/>
        </p:nvSpPr>
        <p:spPr>
          <a:xfrm>
            <a:off x="3591350" y="2977201"/>
            <a:ext cx="3626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usr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9994437-45A0-D14A-8737-FFFD76B100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6382650" y="2725200"/>
            <a:ext cx="720000" cy="6289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4839B3F-5A8A-724E-B005-42D5A245851E}"/>
              </a:ext>
            </a:extLst>
          </p:cNvPr>
          <p:cNvSpPr txBox="1"/>
          <p:nvPr/>
        </p:nvSpPr>
        <p:spPr>
          <a:xfrm>
            <a:off x="6490818" y="2977201"/>
            <a:ext cx="5036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home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846D4F9-CE49-1546-8C37-F353C7E5C3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3772650" y="3625200"/>
            <a:ext cx="720000" cy="6289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3D60FD6-9901-0E4F-81DA-CD16CC9962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3052650" y="3625200"/>
            <a:ext cx="720000" cy="6289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629BD07-A03A-6544-A8B9-3DA57051C05E}"/>
              </a:ext>
            </a:extLst>
          </p:cNvPr>
          <p:cNvSpPr txBox="1"/>
          <p:nvPr/>
        </p:nvSpPr>
        <p:spPr>
          <a:xfrm>
            <a:off x="3235358" y="3877201"/>
            <a:ext cx="3545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bin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E55081A-3109-A248-AB61-71DB6FFE9FB8}"/>
              </a:ext>
            </a:extLst>
          </p:cNvPr>
          <p:cNvSpPr txBox="1"/>
          <p:nvPr/>
        </p:nvSpPr>
        <p:spPr>
          <a:xfrm>
            <a:off x="3976197" y="3877201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lib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B9E0CD1-D6BE-D440-8039-FA9CB631A5E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3772650" y="2454180"/>
            <a:ext cx="72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AB926B2-CE7E-5849-846B-3216C8193A91}"/>
              </a:ext>
            </a:extLst>
          </p:cNvPr>
          <p:cNvSpPr txBox="1"/>
          <p:nvPr/>
        </p:nvSpPr>
        <p:spPr>
          <a:xfrm>
            <a:off x="4977310" y="3877201"/>
            <a:ext cx="8306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Documents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F86C4095-BF74-1F49-B0B1-B31500F3F2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6292650" y="3625200"/>
            <a:ext cx="720000" cy="62898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ADD674E-A2D3-6C4A-BC42-DC898E7B151A}"/>
              </a:ext>
            </a:extLst>
          </p:cNvPr>
          <p:cNvSpPr txBox="1"/>
          <p:nvPr/>
        </p:nvSpPr>
        <p:spPr>
          <a:xfrm>
            <a:off x="6244527" y="3877201"/>
            <a:ext cx="7809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Downloads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C58C4769-5EE0-614B-A18A-96E97185A0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7012650" y="3625200"/>
            <a:ext cx="720000" cy="62898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A82AE063-0B0F-8242-8C81-757569DC0D3C}"/>
              </a:ext>
            </a:extLst>
          </p:cNvPr>
          <p:cNvSpPr txBox="1"/>
          <p:nvPr/>
        </p:nvSpPr>
        <p:spPr>
          <a:xfrm>
            <a:off x="7049486" y="3877201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Pictures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BD17AF78-EF37-0449-BF21-A1F26F368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7732650" y="3625200"/>
            <a:ext cx="720000" cy="62898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CC7703F2-F1B7-2746-BE19-AFB3449C4506}"/>
              </a:ext>
            </a:extLst>
          </p:cNvPr>
          <p:cNvSpPr txBox="1"/>
          <p:nvPr/>
        </p:nvSpPr>
        <p:spPr>
          <a:xfrm>
            <a:off x="7805552" y="3877201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Videos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F90631-57D6-954A-A99D-A57FE17C3DEC}"/>
              </a:ext>
            </a:extLst>
          </p:cNvPr>
          <p:cNvSpPr txBox="1"/>
          <p:nvPr/>
        </p:nvSpPr>
        <p:spPr>
          <a:xfrm>
            <a:off x="4667006" y="4777201"/>
            <a:ext cx="6944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Research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616E516-EC4A-9F45-BD31-6DE03B86C983}"/>
              </a:ext>
            </a:extLst>
          </p:cNvPr>
          <p:cNvSpPr txBox="1"/>
          <p:nvPr/>
        </p:nvSpPr>
        <p:spPr>
          <a:xfrm>
            <a:off x="5398225" y="4777201"/>
            <a:ext cx="6703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Teaching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C7F3864-5012-654D-839A-F22EE3BAE7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" t="3734" r="89454" b="78500"/>
          <a:stretch/>
        </p:blipFill>
        <p:spPr>
          <a:xfrm>
            <a:off x="5392648" y="5425200"/>
            <a:ext cx="720000" cy="628980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F667D395-E2C8-2A47-A483-3BA8E04230B2}"/>
              </a:ext>
            </a:extLst>
          </p:cNvPr>
          <p:cNvSpPr txBox="1"/>
          <p:nvPr/>
        </p:nvSpPr>
        <p:spPr>
          <a:xfrm>
            <a:off x="5382997" y="5677201"/>
            <a:ext cx="7393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MMB-114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E5ABB0E-509C-CA45-894E-237B8993D3BE}"/>
              </a:ext>
            </a:extLst>
          </p:cNvPr>
          <p:cNvCxnSpPr>
            <a:cxnSpLocks/>
            <a:stCxn id="9" idx="2"/>
            <a:endCxn id="7" idx="0"/>
          </p:cNvCxnSpPr>
          <p:nvPr/>
        </p:nvCxnSpPr>
        <p:spPr>
          <a:xfrm flipH="1">
            <a:off x="2512650" y="2454180"/>
            <a:ext cx="198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04C31B22-6E75-AD45-BC33-C47ECF3D31C1}"/>
              </a:ext>
            </a:extLst>
          </p:cNvPr>
          <p:cNvCxnSpPr>
            <a:cxnSpLocks/>
            <a:stCxn id="11" idx="2"/>
            <a:endCxn id="27" idx="0"/>
          </p:cNvCxnSpPr>
          <p:nvPr/>
        </p:nvCxnSpPr>
        <p:spPr>
          <a:xfrm flipH="1">
            <a:off x="3412650" y="3354180"/>
            <a:ext cx="36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319025B4-9756-B54B-8166-9A4AA4E4287A}"/>
              </a:ext>
            </a:extLst>
          </p:cNvPr>
          <p:cNvCxnSpPr>
            <a:cxnSpLocks/>
            <a:stCxn id="11" idx="2"/>
            <a:endCxn id="30" idx="0"/>
          </p:cNvCxnSpPr>
          <p:nvPr/>
        </p:nvCxnSpPr>
        <p:spPr>
          <a:xfrm>
            <a:off x="3772650" y="3354180"/>
            <a:ext cx="36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8E1BBF60-2336-4A44-A8A6-2985B8403977}"/>
              </a:ext>
            </a:extLst>
          </p:cNvPr>
          <p:cNvCxnSpPr>
            <a:cxnSpLocks/>
            <a:stCxn id="13" idx="2"/>
            <a:endCxn id="45" idx="0"/>
          </p:cNvCxnSpPr>
          <p:nvPr/>
        </p:nvCxnSpPr>
        <p:spPr>
          <a:xfrm flipH="1">
            <a:off x="5392650" y="3354180"/>
            <a:ext cx="135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1E175002-93A8-BC41-8065-E28032E35FDD}"/>
              </a:ext>
            </a:extLst>
          </p:cNvPr>
          <p:cNvCxnSpPr>
            <a:cxnSpLocks/>
            <a:stCxn id="13" idx="2"/>
            <a:endCxn id="48" idx="0"/>
          </p:cNvCxnSpPr>
          <p:nvPr/>
        </p:nvCxnSpPr>
        <p:spPr>
          <a:xfrm flipH="1">
            <a:off x="6652650" y="3354180"/>
            <a:ext cx="9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5D4CFCB0-6F70-9C49-9B0C-52DCF13B4670}"/>
              </a:ext>
            </a:extLst>
          </p:cNvPr>
          <p:cNvCxnSpPr>
            <a:cxnSpLocks/>
            <a:stCxn id="13" idx="2"/>
            <a:endCxn id="51" idx="0"/>
          </p:cNvCxnSpPr>
          <p:nvPr/>
        </p:nvCxnSpPr>
        <p:spPr>
          <a:xfrm>
            <a:off x="6742650" y="3354180"/>
            <a:ext cx="63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2E577292-1389-844D-8635-9523C4608D5A}"/>
              </a:ext>
            </a:extLst>
          </p:cNvPr>
          <p:cNvCxnSpPr>
            <a:cxnSpLocks/>
            <a:stCxn id="13" idx="2"/>
            <a:endCxn id="54" idx="0"/>
          </p:cNvCxnSpPr>
          <p:nvPr/>
        </p:nvCxnSpPr>
        <p:spPr>
          <a:xfrm>
            <a:off x="6742650" y="3354180"/>
            <a:ext cx="135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80C95694-B193-E041-A634-5A3B844FFC23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>
            <a:off x="4492650" y="2454180"/>
            <a:ext cx="225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06312DBE-6A71-6341-BE15-17D5FD4ADC98}"/>
              </a:ext>
            </a:extLst>
          </p:cNvPr>
          <p:cNvCxnSpPr>
            <a:cxnSpLocks/>
            <a:stCxn id="45" idx="2"/>
            <a:endCxn id="57" idx="0"/>
          </p:cNvCxnSpPr>
          <p:nvPr/>
        </p:nvCxnSpPr>
        <p:spPr>
          <a:xfrm flipH="1">
            <a:off x="5032650" y="4254180"/>
            <a:ext cx="360000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D23A1DAC-C069-DD4A-9472-7BCC5E4C0BE1}"/>
              </a:ext>
            </a:extLst>
          </p:cNvPr>
          <p:cNvCxnSpPr>
            <a:cxnSpLocks/>
            <a:stCxn id="45" idx="2"/>
            <a:endCxn id="60" idx="0"/>
          </p:cNvCxnSpPr>
          <p:nvPr/>
        </p:nvCxnSpPr>
        <p:spPr>
          <a:xfrm>
            <a:off x="5392651" y="4254180"/>
            <a:ext cx="359999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E82C2195-F06D-C14B-A846-DE7C29C7B15A}"/>
              </a:ext>
            </a:extLst>
          </p:cNvPr>
          <p:cNvCxnSpPr>
            <a:cxnSpLocks/>
            <a:stCxn id="63" idx="0"/>
            <a:endCxn id="60" idx="2"/>
          </p:cNvCxnSpPr>
          <p:nvPr/>
        </p:nvCxnSpPr>
        <p:spPr>
          <a:xfrm flipV="1">
            <a:off x="5752649" y="5154180"/>
            <a:ext cx="1" cy="27102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B03D9AF-73D8-AB4E-AEC1-0E5C71A119EA}"/>
              </a:ext>
            </a:extLst>
          </p:cNvPr>
          <p:cNvSpPr/>
          <p:nvPr/>
        </p:nvSpPr>
        <p:spPr>
          <a:xfrm>
            <a:off x="4132650" y="1824180"/>
            <a:ext cx="720000" cy="630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518E4545-48F7-1B41-BB09-FB7800E7BF2E}"/>
              </a:ext>
            </a:extLst>
          </p:cNvPr>
          <p:cNvSpPr/>
          <p:nvPr/>
        </p:nvSpPr>
        <p:spPr>
          <a:xfrm>
            <a:off x="6382650" y="2725200"/>
            <a:ext cx="720000" cy="630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9379BBAB-6F90-EB45-8E04-978C9FE0E074}"/>
              </a:ext>
            </a:extLst>
          </p:cNvPr>
          <p:cNvSpPr/>
          <p:nvPr/>
        </p:nvSpPr>
        <p:spPr>
          <a:xfrm>
            <a:off x="5032650" y="3625200"/>
            <a:ext cx="720000" cy="630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090A36DA-4382-A14A-BFAD-FC7E8FAE5ABC}"/>
              </a:ext>
            </a:extLst>
          </p:cNvPr>
          <p:cNvSpPr/>
          <p:nvPr/>
        </p:nvSpPr>
        <p:spPr>
          <a:xfrm>
            <a:off x="5392649" y="4525200"/>
            <a:ext cx="720000" cy="630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709B5F60-7A87-CF45-926A-60C9C7C7E5A4}"/>
              </a:ext>
            </a:extLst>
          </p:cNvPr>
          <p:cNvSpPr/>
          <p:nvPr/>
        </p:nvSpPr>
        <p:spPr>
          <a:xfrm>
            <a:off x="5392648" y="5425200"/>
            <a:ext cx="720000" cy="630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0A84C7C4-DCEE-8A4B-9774-B470107C1077}"/>
              </a:ext>
            </a:extLst>
          </p:cNvPr>
          <p:cNvSpPr txBox="1"/>
          <p:nvPr/>
        </p:nvSpPr>
        <p:spPr>
          <a:xfrm>
            <a:off x="6107074" y="5554089"/>
            <a:ext cx="4091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1"/>
                </a:solidFill>
              </a:rPr>
              <a:t>/home/Documents/Teaching/MMB-114</a:t>
            </a:r>
          </a:p>
        </p:txBody>
      </p:sp>
    </p:spTree>
    <p:extLst>
      <p:ext uri="{BB962C8B-B14F-4D97-AF65-F5344CB8AC3E}">
        <p14:creationId xmlns:p14="http://schemas.microsoft.com/office/powerpoint/2010/main" val="4056051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 animBg="1"/>
      <p:bldP spid="113" grpId="0" animBg="1"/>
      <p:bldP spid="114" grpId="0" animBg="1"/>
      <p:bldP spid="115" grpId="0" animBg="1"/>
      <p:bldP spid="116" grpId="0" animBg="1"/>
      <p:bldP spid="1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The UNIX shell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5FB9B635-91D8-7C40-93F3-7E8935823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Command-line interpreter</a:t>
            </a:r>
          </a:p>
          <a:p>
            <a:endParaRPr lang="en-GB" dirty="0"/>
          </a:p>
          <a:p>
            <a:r>
              <a:rPr lang="en-GB" dirty="0"/>
              <a:t>Interprets sequences of text</a:t>
            </a:r>
          </a:p>
          <a:p>
            <a:r>
              <a:rPr lang="en-GB" dirty="0"/>
              <a:t>Entered by a user</a:t>
            </a:r>
          </a:p>
          <a:p>
            <a:r>
              <a:rPr lang="en-GB" dirty="0"/>
              <a:t>From a file</a:t>
            </a:r>
          </a:p>
          <a:p>
            <a:r>
              <a:rPr lang="en-GB" dirty="0"/>
              <a:t>From a data stream</a:t>
            </a:r>
          </a:p>
          <a:p>
            <a:endParaRPr lang="en-GB" dirty="0"/>
          </a:p>
          <a:p>
            <a:r>
              <a:rPr lang="en-GB" dirty="0"/>
              <a:t>Primary interface before graphical user interfaces (GUIs) appeared</a:t>
            </a:r>
          </a:p>
          <a:p>
            <a:endParaRPr lang="en-GB" dirty="0"/>
          </a:p>
          <a:p>
            <a:r>
              <a:rPr lang="en-GB" dirty="0"/>
              <a:t>Still widely used today</a:t>
            </a:r>
          </a:p>
          <a:p>
            <a:r>
              <a:rPr lang="en-GB" dirty="0"/>
              <a:t>Efficient</a:t>
            </a:r>
          </a:p>
          <a:p>
            <a:r>
              <a:rPr lang="en-GB" dirty="0"/>
              <a:t>Low memory footprint</a:t>
            </a:r>
          </a:p>
          <a:p>
            <a:r>
              <a:rPr lang="en-GB" dirty="0"/>
              <a:t>Advanced scripting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pic>
        <p:nvPicPr>
          <p:cNvPr id="27" name="Content Placeholder 26">
            <a:extLst>
              <a:ext uri="{FF2B5EF4-FFF2-40B4-BE49-F238E27FC236}">
                <a16:creationId xmlns:a16="http://schemas.microsoft.com/office/drawing/2014/main" id="{A46C9AC0-5A97-8D4F-BE40-BEE71E22A4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5844" t="3660" r="5983" b="7581"/>
          <a:stretch/>
        </p:blipFill>
        <p:spPr>
          <a:xfrm>
            <a:off x="6728317" y="1825625"/>
            <a:ext cx="4069366" cy="4351338"/>
          </a:xfrm>
        </p:spPr>
      </p:pic>
    </p:spTree>
    <p:extLst>
      <p:ext uri="{BB962C8B-B14F-4D97-AF65-F5344CB8AC3E}">
        <p14:creationId xmlns:p14="http://schemas.microsoft.com/office/powerpoint/2010/main" val="1749336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9696D-0760-3D46-BE80-315A90A48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0000"/>
            <a:ext cx="10800000" cy="1080000"/>
          </a:xfrm>
        </p:spPr>
        <p:txBody>
          <a:bodyPr>
            <a:normAutofit/>
          </a:bodyPr>
          <a:lstStyle/>
          <a:p>
            <a:r>
              <a:rPr lang="en-GB" dirty="0"/>
              <a:t>Some basic UNIX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14F53-1798-B043-BA99-49C30D91D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620000"/>
            <a:ext cx="10800000" cy="4320000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pwd: print working directory (“where am I?”)</a:t>
            </a:r>
          </a:p>
          <a:p>
            <a:endParaRPr lang="en-GB" dirty="0"/>
          </a:p>
          <a:p>
            <a:r>
              <a:rPr lang="en-GB" dirty="0"/>
              <a:t>ls: list (“show folder contents”)</a:t>
            </a:r>
          </a:p>
          <a:p>
            <a:endParaRPr lang="en-GB" dirty="0"/>
          </a:p>
          <a:p>
            <a:r>
              <a:rPr lang="en-GB" dirty="0"/>
              <a:t>mkdir: make directory (a.k.a. folder) </a:t>
            </a:r>
          </a:p>
          <a:p>
            <a:endParaRPr lang="en-GB" dirty="0"/>
          </a:p>
          <a:p>
            <a:r>
              <a:rPr lang="en-GB" dirty="0"/>
              <a:t>cd: change directory (“go to folder”)</a:t>
            </a:r>
          </a:p>
          <a:p>
            <a:endParaRPr lang="en-GB" dirty="0"/>
          </a:p>
          <a:p>
            <a:r>
              <a:rPr lang="en-GB" dirty="0"/>
              <a:t>cp: copy</a:t>
            </a:r>
          </a:p>
          <a:p>
            <a:endParaRPr lang="en-GB" dirty="0"/>
          </a:p>
          <a:p>
            <a:r>
              <a:rPr lang="en-GB" dirty="0"/>
              <a:t>mv: move</a:t>
            </a:r>
          </a:p>
          <a:p>
            <a:endParaRPr lang="en-GB" dirty="0"/>
          </a:p>
          <a:p>
            <a:r>
              <a:rPr lang="en-GB" dirty="0"/>
              <a:t>rm: remove</a:t>
            </a:r>
          </a:p>
        </p:txBody>
      </p:sp>
    </p:spTree>
    <p:extLst>
      <p:ext uri="{BB962C8B-B14F-4D97-AF65-F5344CB8AC3E}">
        <p14:creationId xmlns:p14="http://schemas.microsoft.com/office/powerpoint/2010/main" val="1484632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Some additional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Case-sensitive</a:t>
            </a:r>
          </a:p>
          <a:p>
            <a:r>
              <a:rPr lang="en-GB" dirty="0" err="1"/>
              <a:t>photo.jpg</a:t>
            </a:r>
            <a:r>
              <a:rPr lang="en-GB" dirty="0"/>
              <a:t> ≠ PHOTO.jpg</a:t>
            </a:r>
          </a:p>
          <a:p>
            <a:endParaRPr lang="en-GB" dirty="0"/>
          </a:p>
          <a:p>
            <a:r>
              <a:rPr lang="en-GB" dirty="0"/>
              <a:t>Does not like spaces and special characters in file/folder names</a:t>
            </a:r>
          </a:p>
          <a:p>
            <a:r>
              <a:rPr lang="en-GB" dirty="0"/>
              <a:t>genome report.txt ❌</a:t>
            </a:r>
          </a:p>
          <a:p>
            <a:r>
              <a:rPr lang="en-GB" dirty="0"/>
              <a:t>genome_report.txt ✅</a:t>
            </a:r>
          </a:p>
          <a:p>
            <a:r>
              <a:rPr lang="en-GB" dirty="0"/>
              <a:t>väitöskirja.txt ❌</a:t>
            </a:r>
          </a:p>
          <a:p>
            <a:r>
              <a:rPr lang="en-GB" dirty="0"/>
              <a:t>vaitoskirja.txt ✅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682F70-F650-4749-A7CA-FBBA7C193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Space after each “word” in the command</a:t>
            </a:r>
          </a:p>
          <a:p>
            <a:r>
              <a:rPr lang="en-GB" dirty="0"/>
              <a:t>Commands have to be typed in a single line, one at a time</a:t>
            </a:r>
          </a:p>
          <a:p>
            <a:r>
              <a:rPr lang="en-GB" dirty="0"/>
              <a:t>After each command, hit “Enter” to execute it</a:t>
            </a:r>
          </a:p>
          <a:p>
            <a:r>
              <a:rPr lang="en-GB" dirty="0"/>
              <a:t>Lines starting with “#” are comments</a:t>
            </a:r>
          </a:p>
          <a:p>
            <a:endParaRPr lang="en-GB" dirty="0"/>
          </a:p>
          <a:p>
            <a:r>
              <a:rPr lang="en-GB" dirty="0"/>
              <a:t>A few tricks:</a:t>
            </a:r>
          </a:p>
          <a:p>
            <a:r>
              <a:rPr lang="en-GB" dirty="0"/>
              <a:t>Tabulator</a:t>
            </a:r>
          </a:p>
          <a:p>
            <a:r>
              <a:rPr lang="en-GB" dirty="0"/>
              <a:t>History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694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457</Words>
  <Application>Microsoft Macintosh PowerPoint</Application>
  <PresentationFormat>Widescreen</PresentationFormat>
  <Paragraphs>106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Andale Mono</vt:lpstr>
      <vt:lpstr>Arial</vt:lpstr>
      <vt:lpstr>Calibri</vt:lpstr>
      <vt:lpstr>Franklin Gothic Book</vt:lpstr>
      <vt:lpstr>Franklin Gothic Medium</vt:lpstr>
      <vt:lpstr>Office Theme</vt:lpstr>
      <vt:lpstr>Environmental metagenomics</vt:lpstr>
      <vt:lpstr>UNIX</vt:lpstr>
      <vt:lpstr>The UNIX philosophy</vt:lpstr>
      <vt:lpstr>The UNIX hierarchical filesystem</vt:lpstr>
      <vt:lpstr>The UNIX hierarchical filesystem</vt:lpstr>
      <vt:lpstr>The UNIX hierarchical filesystem</vt:lpstr>
      <vt:lpstr>The UNIX shell</vt:lpstr>
      <vt:lpstr>Some basic UNIX commands</vt:lpstr>
      <vt:lpstr>Some additional notes</vt:lpstr>
      <vt:lpstr>How to learn UNIX?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metagenomics</dc:title>
  <dc:creator>Igor S Pessi</dc:creator>
  <cp:lastModifiedBy>Igor S Pessi</cp:lastModifiedBy>
  <cp:revision>9</cp:revision>
  <dcterms:created xsi:type="dcterms:W3CDTF">2021-03-31T05:45:46Z</dcterms:created>
  <dcterms:modified xsi:type="dcterms:W3CDTF">2021-03-31T07:32:36Z</dcterms:modified>
</cp:coreProperties>
</file>

<file path=docProps/thumbnail.jpeg>
</file>